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5" r:id="rId4"/>
    <p:sldId id="273" r:id="rId5"/>
    <p:sldId id="257" r:id="rId6"/>
    <p:sldId id="264" r:id="rId7"/>
    <p:sldId id="259" r:id="rId8"/>
    <p:sldId id="261" r:id="rId9"/>
    <p:sldId id="262" r:id="rId10"/>
    <p:sldId id="265" r:id="rId11"/>
    <p:sldId id="274" r:id="rId12"/>
    <p:sldId id="275" r:id="rId13"/>
    <p:sldId id="268" r:id="rId14"/>
    <p:sldId id="269" r:id="rId15"/>
    <p:sldId id="27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42087E3-2CD4-413A-9CCD-B03BD53D5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6BA3-9B22-4C3A-9CCC-E252845DAF5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087E3-2CD4-413A-9CCD-B03BD53D5A5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86BA3-9B22-4C3A-9CCC-E252845DAF5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scene3d>
              <a:camera prst="orthographicFront"/>
              <a:lightRig rig="soft" dir="t">
                <a:rot lat="0" lon="0" rev="15600000"/>
              </a:lightRig>
            </a:scene3d>
            <a:sp3d extrusionH="57150" prstMaterial="softEdge">
              <a:bevelT w="25400" h="38100"/>
            </a:sp3d>
          </a:bodyPr>
          <a:lstStyle/>
          <a:p>
            <a:r>
              <a:rPr lang="en-US" altLang="zh-CN">
                <a:ln/>
                <a:solidFill>
                  <a:schemeClr val="accent4"/>
                </a:solidFill>
                <a:effectLst/>
              </a:rPr>
              <a:t>CALIS</a:t>
            </a:r>
            <a:r>
              <a:rPr lang="zh-CN" altLang="en-US">
                <a:ln/>
                <a:solidFill>
                  <a:schemeClr val="accent4"/>
                </a:solidFill>
                <a:effectLst/>
              </a:rPr>
              <a:t>使用简介</a:t>
            </a:r>
            <a:endParaRPr lang="zh-CN" altLang="en-US">
              <a:ln/>
              <a:solidFill>
                <a:schemeClr val="accent4"/>
              </a:solidFill>
              <a:effectLst/>
            </a:endParaRPr>
          </a:p>
        </p:txBody>
      </p:sp>
      <p:sp>
        <p:nvSpPr>
          <p:cNvPr id="3" name="副标题 2"/>
          <p:cNvSpPr>
            <a:spLocks noGrp="1"/>
          </p:cNvSpPr>
          <p:nvPr>
            <p:ph type="subTitle" idx="1"/>
          </p:nvPr>
        </p:nvSpPr>
        <p:spPr/>
        <p:txBody>
          <a:bodyPr/>
          <a:lstStyle/>
          <a:p>
            <a:r>
              <a:rPr lang="en-US" altLang="zh-CN"/>
              <a:t>                 ——</a:t>
            </a:r>
            <a:r>
              <a:rPr lang="zh-CN" altLang="en-US"/>
              <a:t>深职图信息部</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1649095"/>
          </a:xfrm>
        </p:spPr>
        <p:txBody>
          <a:bodyPr>
            <a:normAutofit/>
          </a:bodyPr>
          <a:p>
            <a:pPr algn="l"/>
            <a:r>
              <a:rPr lang="zh-CN" altLang="en-US" sz="2800" b="1" dirty="0" smtClean="0">
                <a:solidFill>
                  <a:srgbClr val="FF0000"/>
                </a:solidFill>
                <a:sym typeface="+mn-ea"/>
              </a:rPr>
              <a:t>怎样使用</a:t>
            </a:r>
            <a:r>
              <a:rPr lang="en-US" altLang="zh-CN" sz="2800" b="1" dirty="0" smtClean="0">
                <a:solidFill>
                  <a:srgbClr val="FF0000"/>
                </a:solidFill>
                <a:sym typeface="+mn-ea"/>
              </a:rPr>
              <a:t>CALIS</a:t>
            </a:r>
            <a:r>
              <a:rPr lang="zh-CN" altLang="en-US" sz="2800" b="1" dirty="0" smtClean="0">
                <a:solidFill>
                  <a:srgbClr val="FF0000"/>
                </a:solidFill>
                <a:sym typeface="+mn-ea"/>
              </a:rPr>
              <a:t>“文献传递”功能？</a:t>
            </a:r>
            <a:br>
              <a:rPr lang="zh-CN" altLang="en-US" sz="2800" b="1" dirty="0" smtClean="0">
                <a:solidFill>
                  <a:srgbClr val="FF0000"/>
                </a:solidFill>
                <a:sym typeface="+mn-ea"/>
              </a:rPr>
            </a:br>
            <a:r>
              <a:rPr lang="en-US" altLang="zh-CN" sz="2800" b="1" dirty="0" smtClean="0">
                <a:solidFill>
                  <a:srgbClr val="FF0000"/>
                </a:solidFill>
                <a:sym typeface="+mn-ea"/>
              </a:rPr>
              <a:t>——</a:t>
            </a:r>
            <a:r>
              <a:rPr lang="zh-CN" altLang="en-US" sz="2800" b="1" dirty="0" smtClean="0">
                <a:solidFill>
                  <a:srgbClr val="FF0000"/>
                </a:solidFill>
                <a:sym typeface="+mn-ea"/>
              </a:rPr>
              <a:t>需先注册文献传递账号。</a:t>
            </a:r>
            <a:br>
              <a:rPr lang="zh-CN" altLang="en-US" b="1" dirty="0">
                <a:solidFill>
                  <a:srgbClr val="FF0000"/>
                </a:solidFill>
              </a:rPr>
            </a:br>
            <a:endParaRPr lang="zh-CN" altLang="en-US"/>
          </a:p>
        </p:txBody>
      </p:sp>
      <p:pic>
        <p:nvPicPr>
          <p:cNvPr id="4" name="图片 1"/>
          <p:cNvPicPr>
            <a:picLocks noChangeAspect="1"/>
          </p:cNvPicPr>
          <p:nvPr>
            <p:ph idx="1"/>
          </p:nvPr>
        </p:nvPicPr>
        <p:blipFill>
          <a:blip r:embed="rId1"/>
          <a:srcRect l="4134" t="21934" r="-164" b="5815"/>
          <a:stretch>
            <a:fillRect/>
          </a:stretch>
        </p:blipFill>
        <p:spPr>
          <a:xfrm>
            <a:off x="944880" y="1172210"/>
            <a:ext cx="9009380" cy="542417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2"/>
          <p:cNvPicPr>
            <a:picLocks noChangeAspect="1"/>
          </p:cNvPicPr>
          <p:nvPr>
            <p:ph idx="1"/>
          </p:nvPr>
        </p:nvPicPr>
        <p:blipFill>
          <a:blip r:embed="rId1"/>
          <a:srcRect t="8628" b="14675"/>
          <a:stretch>
            <a:fillRect/>
          </a:stretch>
        </p:blipFill>
        <p:spPr>
          <a:xfrm>
            <a:off x="389890" y="1042670"/>
            <a:ext cx="7680960" cy="4713605"/>
          </a:xfrm>
          <a:prstGeom prst="rect">
            <a:avLst/>
          </a:prstGeom>
          <a:noFill/>
          <a:ln w="9525">
            <a:noFill/>
          </a:ln>
        </p:spPr>
      </p:pic>
      <p:pic>
        <p:nvPicPr>
          <p:cNvPr id="5" name="图片 3"/>
          <p:cNvPicPr>
            <a:picLocks noChangeAspect="1"/>
          </p:cNvPicPr>
          <p:nvPr/>
        </p:nvPicPr>
        <p:blipFill>
          <a:blip r:embed="rId2"/>
          <a:srcRect t="9587" b="45147"/>
          <a:stretch>
            <a:fillRect/>
          </a:stretch>
        </p:blipFill>
        <p:spPr>
          <a:xfrm>
            <a:off x="2936240" y="2947670"/>
            <a:ext cx="7756525" cy="2808605"/>
          </a:xfrm>
          <a:prstGeom prst="rect">
            <a:avLst/>
          </a:prstGeom>
          <a:noFill/>
          <a:ln w="9525">
            <a:noFill/>
          </a:ln>
        </p:spPr>
      </p:pic>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scene3d>
              <a:camera prst="orthographicFront"/>
              <a:lightRig rig="threePt" dir="t"/>
            </a:scene3d>
          </a:bodyPr>
          <a:lstStyle/>
          <a:p>
            <a:pPr algn="l"/>
            <a:r>
              <a:rPr lang="zh-CN" altLang="en-US" sz="3600">
                <a:ln/>
                <a:solidFill>
                  <a:srgbClr val="FF0000"/>
                </a:solidFill>
                <a:effectLst>
                  <a:outerShdw blurRad="38100" dist="19050" dir="2700000" algn="tl" rotWithShape="0">
                    <a:schemeClr val="dk1">
                      <a:alpha val="40000"/>
                    </a:schemeClr>
                  </a:outerShdw>
                </a:effectLst>
              </a:rPr>
              <a:t>进入个人账户，填写所需文献信息。</a:t>
            </a:r>
            <a:endParaRPr lang="zh-CN" altLang="en-US" sz="3600">
              <a:ln/>
              <a:solidFill>
                <a:srgbClr val="FF0000"/>
              </a:solidFill>
              <a:effectLst>
                <a:outerShdw blurRad="38100" dist="19050" dir="2700000" algn="tl" rotWithShape="0">
                  <a:schemeClr val="dk1">
                    <a:alpha val="40000"/>
                  </a:schemeClr>
                </a:outerShdw>
              </a:effectLst>
            </a:endParaRPr>
          </a:p>
        </p:txBody>
      </p:sp>
      <p:pic>
        <p:nvPicPr>
          <p:cNvPr id="12290"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8820" b="31394"/>
          <a:stretch>
            <a:fillRect/>
          </a:stretch>
        </p:blipFill>
        <p:spPr bwMode="auto">
          <a:xfrm>
            <a:off x="674370" y="1417955"/>
            <a:ext cx="565721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818" b="35906"/>
          <a:stretch>
            <a:fillRect/>
          </a:stretch>
        </p:blipFill>
        <p:spPr bwMode="auto">
          <a:xfrm>
            <a:off x="3718322" y="4429125"/>
            <a:ext cx="4968552" cy="21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400" dirty="0" smtClean="0">
                <a:solidFill>
                  <a:srgbClr val="FF0000"/>
                </a:solidFill>
              </a:rPr>
              <a:t>选择回复有效时间及愿支付的费用上限，最后留下联系方式。</a:t>
            </a:r>
            <a:endParaRPr lang="zh-CN" altLang="en-US" sz="2400" dirty="0">
              <a:solidFill>
                <a:srgbClr val="FF0000"/>
              </a:solidFill>
            </a:endParaRPr>
          </a:p>
        </p:txBody>
      </p:sp>
      <p:pic>
        <p:nvPicPr>
          <p:cNvPr id="13314"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9069" b="5213"/>
          <a:stretch>
            <a:fillRect/>
          </a:stretch>
        </p:blipFill>
        <p:spPr bwMode="auto">
          <a:xfrm>
            <a:off x="611560" y="1484784"/>
            <a:ext cx="7061863" cy="484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400" dirty="0" smtClean="0">
                <a:solidFill>
                  <a:srgbClr val="FF0000"/>
                </a:solidFill>
              </a:rPr>
              <a:t>最后显示申请成功。</a:t>
            </a:r>
            <a:endParaRPr lang="zh-CN" altLang="en-US" sz="2400" dirty="0">
              <a:solidFill>
                <a:srgbClr val="FF0000"/>
              </a:solidFill>
            </a:endParaRPr>
          </a:p>
        </p:txBody>
      </p:sp>
      <p:pic>
        <p:nvPicPr>
          <p:cNvPr id="14338"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9174" b="26299"/>
          <a:stretch>
            <a:fillRect/>
          </a:stretch>
        </p:blipFill>
        <p:spPr bwMode="auto">
          <a:xfrm>
            <a:off x="1743273" y="2015413"/>
            <a:ext cx="5657453" cy="292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4350" y="828675"/>
            <a:ext cx="8172450" cy="5297805"/>
          </a:xfrm>
        </p:spPr>
        <p:txBody>
          <a:bodyPr>
            <a:normAutofit fontScale="70000"/>
            <a:scene3d>
              <a:camera prst="orthographicFront"/>
              <a:lightRig rig="soft" dir="t">
                <a:rot lat="0" lon="0" rev="15600000"/>
              </a:lightRig>
            </a:scene3d>
            <a:sp3d extrusionH="57150" prstMaterial="softEdge">
              <a:bevelT w="25400" h="38100"/>
            </a:sp3d>
          </a:bodyPr>
          <a:p>
            <a:r>
              <a:rPr lang="zh-CN" altLang="en-US">
                <a:ln/>
                <a:solidFill>
                  <a:schemeClr val="accent4"/>
                </a:solidFill>
                <a:effectLst/>
              </a:rPr>
              <a:t>中国高等教育文献保障系统（China Academic Library &amp; Information System,简称CALIS），是经国务院批准的我国高等教育“211工程”“九五”“十五”总体规划中三个公共服务体系之一。CALIS的宗旨是,在教育部的领导下，把国家的投资、现代图书馆理念、先进的技术手段、高校丰富的文献资源和人力资源整合起来，建设以中国高等教育数字图书馆为核心的教育文献联合保障体系，实现信息资源共建、共知、共享，以发挥最大的社会效益和经济效益，为中国的高等教育服务。</a:t>
            </a:r>
            <a:endParaRPr lang="zh-CN" altLang="en-US">
              <a:ln/>
              <a:solidFill>
                <a:schemeClr val="accent4"/>
              </a:solidFill>
              <a:effectLst/>
            </a:endParaRPr>
          </a:p>
          <a:p>
            <a:endParaRPr lang="zh-CN" altLang="en-US">
              <a:ln/>
              <a:solidFill>
                <a:schemeClr val="accent4"/>
              </a:solidFill>
              <a:effectLst/>
            </a:endParaRPr>
          </a:p>
          <a:p>
            <a:r>
              <a:rPr lang="zh-CN" altLang="en-US">
                <a:ln/>
                <a:solidFill>
                  <a:schemeClr val="accent4"/>
                </a:solidFill>
                <a:effectLst/>
              </a:rPr>
              <a:t>CALIS管理中心设在北京大学，下设了文理、工程、农学、医学四个全国文献信息服务中心，华东北、华东南、华中、华南、西北、西南、东北七个地区文献信息服务中心和一个东北地区国防文献信息服务中心。</a:t>
            </a:r>
            <a:endParaRPr lang="zh-CN" altLang="en-US">
              <a:ln/>
              <a:solidFill>
                <a:schemeClr val="accent4"/>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0075" y="524510"/>
            <a:ext cx="8086725" cy="5601970"/>
          </a:xfrm>
        </p:spPr>
        <p:txBody>
          <a:bodyPr>
            <a:normAutofit/>
            <a:scene3d>
              <a:camera prst="orthographicFront"/>
              <a:lightRig rig="soft" dir="t">
                <a:rot lat="0" lon="0" rev="15600000"/>
              </a:lightRig>
            </a:scene3d>
            <a:sp3d extrusionH="57150" prstMaterial="softEdge">
              <a:bevelT w="25400" h="38100"/>
            </a:sp3d>
          </a:bodyPr>
          <a:p>
            <a:pPr marL="0" indent="0">
              <a:buNone/>
            </a:pPr>
            <a:r>
              <a:rPr lang="zh-CN" altLang="en-US">
                <a:solidFill>
                  <a:schemeClr val="accent4"/>
                </a:solidFill>
                <a:effectLst/>
              </a:rPr>
              <a:t>我馆已加入CALIS广东省文献信息服务中心</a:t>
            </a:r>
            <a:endParaRPr lang="zh-CN" altLang="en-US">
              <a:solidFill>
                <a:schemeClr val="accent4"/>
              </a:solidFill>
            </a:endParaRPr>
          </a:p>
          <a:p>
            <a:r>
              <a:rPr lang="zh-CN" altLang="en-US" sz="2800">
                <a:solidFill>
                  <a:schemeClr val="accent4"/>
                </a:solidFill>
              </a:rPr>
              <a:t>图书馆首页位置的</a:t>
            </a:r>
            <a:r>
              <a:rPr lang="en-US" altLang="zh-CN" sz="2800">
                <a:solidFill>
                  <a:schemeClr val="accent4"/>
                </a:solidFill>
              </a:rPr>
              <a:t>“</a:t>
            </a:r>
            <a:r>
              <a:rPr lang="zh-CN" altLang="en-US" sz="2800">
                <a:solidFill>
                  <a:schemeClr val="accent4"/>
                </a:solidFill>
              </a:rPr>
              <a:t>全国高校馆藏</a:t>
            </a:r>
            <a:r>
              <a:rPr lang="en-US" altLang="zh-CN" sz="2800">
                <a:solidFill>
                  <a:schemeClr val="accent4"/>
                </a:solidFill>
              </a:rPr>
              <a:t>”</a:t>
            </a:r>
            <a:r>
              <a:rPr lang="zh-CN" altLang="en-US" sz="2800">
                <a:solidFill>
                  <a:schemeClr val="accent4"/>
                </a:solidFill>
              </a:rPr>
              <a:t>即为</a:t>
            </a:r>
            <a:r>
              <a:rPr lang="en-US" altLang="zh-CN" sz="2800">
                <a:solidFill>
                  <a:schemeClr val="accent4"/>
                </a:solidFill>
              </a:rPr>
              <a:t>CALIS</a:t>
            </a:r>
            <a:r>
              <a:rPr lang="zh-CN" altLang="en-US" sz="2800">
                <a:solidFill>
                  <a:schemeClr val="accent4"/>
                </a:solidFill>
              </a:rPr>
              <a:t>联合目录，可直接在检索框检索，也可点击</a:t>
            </a:r>
            <a:r>
              <a:rPr lang="en-US" altLang="zh-CN" sz="2800">
                <a:solidFill>
                  <a:schemeClr val="accent4"/>
                </a:solidFill>
              </a:rPr>
              <a:t>“</a:t>
            </a:r>
            <a:r>
              <a:rPr lang="zh-CN" altLang="en-US" sz="2800">
                <a:solidFill>
                  <a:schemeClr val="accent4"/>
                </a:solidFill>
              </a:rPr>
              <a:t>全国高校馆藏</a:t>
            </a:r>
            <a:r>
              <a:rPr lang="en-US" altLang="zh-CN" sz="2800">
                <a:solidFill>
                  <a:schemeClr val="accent4"/>
                </a:solidFill>
              </a:rPr>
              <a:t>”</a:t>
            </a:r>
            <a:r>
              <a:rPr lang="zh-CN" altLang="en-US" sz="2800">
                <a:solidFill>
                  <a:schemeClr val="accent4"/>
                </a:solidFill>
              </a:rPr>
              <a:t>按钮，进入</a:t>
            </a:r>
            <a:r>
              <a:rPr lang="en-US" altLang="zh-CN" sz="2800">
                <a:solidFill>
                  <a:schemeClr val="accent4"/>
                </a:solidFill>
              </a:rPr>
              <a:t>CALIS</a:t>
            </a:r>
            <a:r>
              <a:rPr lang="zh-CN" altLang="en-US" sz="2800">
                <a:solidFill>
                  <a:schemeClr val="accent4"/>
                </a:solidFill>
              </a:rPr>
              <a:t>广东界面。</a:t>
            </a:r>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a:p>
            <a:endParaRPr lang="zh-CN" altLang="en-US">
              <a:solidFill>
                <a:schemeClr val="accent4"/>
              </a:solidFill>
            </a:endParaRPr>
          </a:p>
        </p:txBody>
      </p:sp>
      <p:pic>
        <p:nvPicPr>
          <p:cNvPr id="4" name="图片 3"/>
          <p:cNvPicPr>
            <a:picLocks noChangeAspect="1"/>
          </p:cNvPicPr>
          <p:nvPr/>
        </p:nvPicPr>
        <p:blipFill>
          <a:blip r:embed="rId1"/>
          <a:srcRect l="19927" t="16237" r="13606" b="49690"/>
          <a:stretch>
            <a:fillRect/>
          </a:stretch>
        </p:blipFill>
        <p:spPr>
          <a:xfrm>
            <a:off x="1478280" y="3103245"/>
            <a:ext cx="5008245" cy="2661285"/>
          </a:xfrm>
          <a:prstGeom prst="rect">
            <a:avLst/>
          </a:prstGeom>
        </p:spPr>
      </p:pic>
      <p:sp>
        <p:nvSpPr>
          <p:cNvPr id="5" name="左箭头 4"/>
          <p:cNvSpPr/>
          <p:nvPr/>
        </p:nvSpPr>
        <p:spPr>
          <a:xfrm>
            <a:off x="3207385" y="4289425"/>
            <a:ext cx="792480" cy="288290"/>
          </a:xfrm>
          <a:prstGeom prst="leftArrow">
            <a:avLst/>
          </a:prstGeom>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pPr algn="l"/>
            <a:r>
              <a:rPr lang="zh-CN" altLang="en-US" sz="2800">
                <a:solidFill>
                  <a:schemeClr val="accent4"/>
                </a:solidFill>
                <a:effectLst/>
              </a:rPr>
              <a:t>需注意的是：本馆购买的是</a:t>
            </a:r>
            <a:r>
              <a:rPr lang="en-US" altLang="zh-CN" sz="2800">
                <a:solidFill>
                  <a:schemeClr val="accent4"/>
                </a:solidFill>
                <a:effectLst/>
              </a:rPr>
              <a:t>“Calis</a:t>
            </a:r>
            <a:r>
              <a:rPr lang="zh-CN" altLang="en-US" sz="2800">
                <a:solidFill>
                  <a:schemeClr val="accent4"/>
                </a:solidFill>
                <a:effectLst/>
              </a:rPr>
              <a:t>外文期刊网</a:t>
            </a:r>
            <a:r>
              <a:rPr lang="en-US" altLang="zh-CN" sz="2800">
                <a:solidFill>
                  <a:schemeClr val="accent4"/>
                </a:solidFill>
                <a:effectLst/>
              </a:rPr>
              <a:t>”</a:t>
            </a:r>
            <a:r>
              <a:rPr lang="zh-CN" altLang="en-US" sz="2800">
                <a:solidFill>
                  <a:schemeClr val="accent4"/>
                </a:solidFill>
                <a:effectLst/>
              </a:rPr>
              <a:t>和</a:t>
            </a:r>
            <a:r>
              <a:rPr lang="en-US" altLang="zh-CN" sz="2800">
                <a:solidFill>
                  <a:schemeClr val="accent4"/>
                </a:solidFill>
                <a:effectLst/>
              </a:rPr>
              <a:t>“</a:t>
            </a:r>
            <a:br>
              <a:rPr lang="en-US" altLang="zh-CN" sz="2800">
                <a:solidFill>
                  <a:schemeClr val="accent4"/>
                </a:solidFill>
                <a:effectLst/>
              </a:rPr>
            </a:br>
            <a:r>
              <a:rPr lang="en-US" altLang="zh-CN" sz="2800">
                <a:solidFill>
                  <a:schemeClr val="accent4"/>
                </a:solidFill>
                <a:effectLst/>
              </a:rPr>
              <a:t>Calis</a:t>
            </a:r>
            <a:r>
              <a:rPr lang="zh-CN" altLang="en-US" sz="2800">
                <a:solidFill>
                  <a:schemeClr val="accent4"/>
                </a:solidFill>
                <a:effectLst/>
              </a:rPr>
              <a:t>高校书刊联合目录</a:t>
            </a:r>
            <a:r>
              <a:rPr lang="en-US" altLang="zh-CN" sz="2800">
                <a:solidFill>
                  <a:schemeClr val="accent4"/>
                </a:solidFill>
                <a:effectLst/>
              </a:rPr>
              <a:t>”</a:t>
            </a:r>
            <a:r>
              <a:rPr lang="zh-CN" altLang="en-US" sz="2800">
                <a:solidFill>
                  <a:schemeClr val="accent4"/>
                </a:solidFill>
                <a:effectLst/>
              </a:rPr>
              <a:t>，</a:t>
            </a:r>
            <a:r>
              <a:rPr lang="en-US" altLang="zh-CN" sz="2800">
                <a:solidFill>
                  <a:schemeClr val="accent4"/>
                </a:solidFill>
                <a:effectLst/>
              </a:rPr>
              <a:t>“E</a:t>
            </a:r>
            <a:r>
              <a:rPr lang="zh-CN" altLang="en-US" sz="2800">
                <a:solidFill>
                  <a:schemeClr val="accent4"/>
                </a:solidFill>
                <a:effectLst/>
              </a:rPr>
              <a:t>读学术搜索</a:t>
            </a:r>
            <a:r>
              <a:rPr lang="en-US" altLang="zh-CN" sz="2800">
                <a:solidFill>
                  <a:schemeClr val="accent4"/>
                </a:solidFill>
                <a:effectLst/>
              </a:rPr>
              <a:t>”</a:t>
            </a:r>
            <a:r>
              <a:rPr lang="zh-CN" altLang="en-US" sz="2800">
                <a:solidFill>
                  <a:schemeClr val="accent4"/>
                </a:solidFill>
                <a:effectLst/>
              </a:rPr>
              <a:t>没有购买</a:t>
            </a:r>
            <a:r>
              <a:rPr lang="zh-CN" altLang="en-US">
                <a:solidFill>
                  <a:schemeClr val="accent4"/>
                </a:solidFill>
              </a:rPr>
              <a:t>。</a:t>
            </a:r>
            <a:r>
              <a:rPr lang="zh-CN" altLang="en-US" sz="2800">
                <a:solidFill>
                  <a:schemeClr val="accent4"/>
                </a:solidFill>
              </a:rPr>
              <a:t>检索时，需要鼠标点击按钮选择数据库。</a:t>
            </a:r>
            <a:endParaRPr lang="zh-CN" altLang="en-US" sz="2800">
              <a:solidFill>
                <a:schemeClr val="accent4"/>
              </a:solidFill>
            </a:endParaRPr>
          </a:p>
        </p:txBody>
      </p:sp>
      <p:pic>
        <p:nvPicPr>
          <p:cNvPr id="7" name="Picture 3"/>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9793" b="22588"/>
          <a:stretch>
            <a:fillRect/>
          </a:stretch>
        </p:blipFill>
        <p:spPr bwMode="auto">
          <a:xfrm>
            <a:off x="178969" y="1698908"/>
            <a:ext cx="878540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流程图: 可选过程 2"/>
          <p:cNvSpPr/>
          <p:nvPr/>
        </p:nvSpPr>
        <p:spPr>
          <a:xfrm>
            <a:off x="3780155" y="2565400"/>
            <a:ext cx="2376170" cy="431800"/>
          </a:xfrm>
          <a:prstGeom prst="flowChartAlternateProcess">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pPr algn="l"/>
            <a:r>
              <a:rPr lang="zh-CN" altLang="en-US" sz="2800">
                <a:solidFill>
                  <a:schemeClr val="accent4"/>
                </a:solidFill>
                <a:effectLst/>
              </a:rPr>
              <a:t>检索结果如下。其中有很多的</a:t>
            </a:r>
            <a:r>
              <a:rPr lang="en-US" altLang="zh-CN" sz="2800">
                <a:solidFill>
                  <a:schemeClr val="accent4"/>
                </a:solidFill>
                <a:effectLst/>
              </a:rPr>
              <a:t>Open Access</a:t>
            </a:r>
            <a:r>
              <a:rPr lang="zh-CN" altLang="en-US" sz="2800">
                <a:solidFill>
                  <a:schemeClr val="accent4"/>
                </a:solidFill>
                <a:effectLst/>
              </a:rPr>
              <a:t>（开放存取）的免费资源，直接点击就可下载。</a:t>
            </a:r>
            <a:endParaRPr lang="zh-CN" altLang="en-US" sz="2800">
              <a:solidFill>
                <a:schemeClr val="accent4"/>
              </a:solidFill>
              <a:effectLst/>
            </a:endParaRPr>
          </a:p>
        </p:txBody>
      </p:sp>
      <p:pic>
        <p:nvPicPr>
          <p:cNvPr id="5"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3280" t="9172" r="3280" b="9430"/>
          <a:stretch>
            <a:fillRect/>
          </a:stretch>
        </p:blipFill>
        <p:spPr bwMode="auto">
          <a:xfrm>
            <a:off x="606425" y="1725930"/>
            <a:ext cx="8564880" cy="458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12884" b="4034"/>
          <a:stretch>
            <a:fillRect/>
          </a:stretch>
        </p:blipFill>
        <p:spPr bwMode="auto">
          <a:xfrm>
            <a:off x="800569" y="1556793"/>
            <a:ext cx="6600158" cy="43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pPr algn="l"/>
            <a:r>
              <a:rPr lang="zh-CN" altLang="en-US" sz="3200">
                <a:solidFill>
                  <a:schemeClr val="accent4"/>
                </a:solidFill>
                <a:effectLst/>
              </a:rPr>
              <a:t>有的文献所属数据库正好本馆有采购，如下图的</a:t>
            </a:r>
            <a:r>
              <a:rPr lang="en-US" altLang="zh-CN" sz="3200">
                <a:solidFill>
                  <a:schemeClr val="accent4"/>
                </a:solidFill>
                <a:effectLst/>
              </a:rPr>
              <a:t>Elsevier</a:t>
            </a:r>
            <a:r>
              <a:rPr lang="zh-CN" altLang="en-US" sz="3200">
                <a:solidFill>
                  <a:schemeClr val="accent4"/>
                </a:solidFill>
                <a:effectLst/>
              </a:rPr>
              <a:t>公司的</a:t>
            </a:r>
            <a:r>
              <a:rPr lang="en-US" altLang="zh-CN" sz="3200">
                <a:solidFill>
                  <a:schemeClr val="accent4"/>
                </a:solidFill>
                <a:effectLst/>
              </a:rPr>
              <a:t>Sciences</a:t>
            </a:r>
            <a:r>
              <a:rPr lang="zh-CN" altLang="en-US" sz="3200">
                <a:solidFill>
                  <a:schemeClr val="accent4"/>
                </a:solidFill>
                <a:effectLst/>
              </a:rPr>
              <a:t>数据库，那直接点击链接即可。</a:t>
            </a:r>
            <a:endParaRPr lang="zh-CN" altLang="en-US" sz="3200">
              <a:solidFill>
                <a:schemeClr val="accent4"/>
              </a:solidFill>
              <a:effectLst/>
            </a:endParaRPr>
          </a:p>
        </p:txBody>
      </p:sp>
      <p:pic>
        <p:nvPicPr>
          <p:cNvPr id="5122"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990" t="8762" r="-990" b="6920"/>
          <a:stretch>
            <a:fillRect/>
          </a:stretch>
        </p:blipFill>
        <p:spPr bwMode="auto">
          <a:xfrm>
            <a:off x="824920" y="1553632"/>
            <a:ext cx="7493856" cy="505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148" name="Picture 4"/>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12060" b="2384"/>
          <a:stretch>
            <a:fillRect/>
          </a:stretch>
        </p:blipFill>
        <p:spPr bwMode="auto">
          <a:xfrm>
            <a:off x="611560" y="548680"/>
            <a:ext cx="5657453" cy="453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67" b="4035"/>
          <a:stretch>
            <a:fillRect/>
          </a:stretch>
        </p:blipFill>
        <p:spPr bwMode="auto">
          <a:xfrm>
            <a:off x="2276673" y="1514377"/>
            <a:ext cx="5657453" cy="453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pPr algn="l"/>
            <a:r>
              <a:rPr lang="zh-CN" altLang="en-US">
                <a:solidFill>
                  <a:schemeClr val="accent4"/>
                </a:solidFill>
                <a:effectLst/>
              </a:rPr>
              <a:t>网站还设有在线帮助（http://ccc.calis.edu.cn/faq.php）。</a:t>
            </a:r>
            <a:endParaRPr lang="zh-CN" altLang="en-US">
              <a:solidFill>
                <a:schemeClr val="accent4"/>
              </a:solidFill>
              <a:effectLst/>
            </a:endParaRPr>
          </a:p>
        </p:txBody>
      </p:sp>
      <p:pic>
        <p:nvPicPr>
          <p:cNvPr id="8194"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9586" b="3828"/>
          <a:stretch>
            <a:fillRect/>
          </a:stretch>
        </p:blipFill>
        <p:spPr bwMode="auto">
          <a:xfrm>
            <a:off x="85785" y="1845990"/>
            <a:ext cx="5657453" cy="391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ccc.calis.edu.cn/images/help_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4029075" cy="44862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ccc.calis.edu.cn/images/help_clip_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4295775" cy="3514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wheel(1)">
                                      <p:cBhvr>
                                        <p:cTn id="13"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Words>
  <Application>WPS 演示</Application>
  <PresentationFormat>全屏显示(4:3)</PresentationFormat>
  <Paragraphs>34</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Arial</vt:lpstr>
      <vt:lpstr>宋体</vt:lpstr>
      <vt:lpstr>Wingdings</vt:lpstr>
      <vt:lpstr>Calibri</vt:lpstr>
      <vt:lpstr>微软雅黑</vt:lpstr>
      <vt:lpstr>Arial Unicode MS</vt:lpstr>
      <vt:lpstr>Office 主题​​</vt:lpstr>
      <vt:lpstr>CALIS使用简介</vt:lpstr>
      <vt:lpstr>PowerPoint 演示文稿</vt:lpstr>
      <vt:lpstr>PowerPoint 演示文稿</vt:lpstr>
      <vt:lpstr>需注意的是：本馆购买的是“Calis外文期刊网”和“ Calis高校书刊联合目录”，“E读学术搜索”没有购买。检索时，需要鼠标点击按钮选择数据库。</vt:lpstr>
      <vt:lpstr>检索结果如下。其中有很多的Open Access（开放存取）的免费资源，直接点击就可下载。</vt:lpstr>
      <vt:lpstr>PowerPoint 演示文稿</vt:lpstr>
      <vt:lpstr>有的文献所属数据库正好本馆有采购，如下图的Elsevier公司的Sciences数据库，那直接点击链接即可。</vt:lpstr>
      <vt:lpstr>PowerPoint 演示文稿</vt:lpstr>
      <vt:lpstr>网站还设有在线帮助（http://ccc.calis.edu.cn/faq.php）。</vt:lpstr>
      <vt:lpstr>怎样使用CALIS“文献传递”功能？需先注册文献传递账号。 </vt:lpstr>
      <vt:lpstr>PowerPoint 演示文稿</vt:lpstr>
      <vt:lpstr>进入个人账户，填写相关文献信息。</vt:lpstr>
      <vt:lpstr>需要自己填写文献信息，选择回复有效时间及愿支付的费用上限，最后留下联系方式。</vt:lpstr>
      <vt:lpstr>最后显示申请成功。</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Administrator</cp:lastModifiedBy>
  <cp:revision>18</cp:revision>
  <dcterms:created xsi:type="dcterms:W3CDTF">2018-09-25T01:55:00Z</dcterms:created>
  <dcterms:modified xsi:type="dcterms:W3CDTF">2019-02-28T06:39:13Z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2052-11.1.0.8415</vt:lpwstr>
  </property>
</Properties>
</file>